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4" r:id="rId10"/>
    <p:sldId id="268" r:id="rId11"/>
    <p:sldId id="269" r:id="rId12"/>
    <p:sldId id="265" r:id="rId13"/>
    <p:sldId id="266" r:id="rId14"/>
  </p:sldIdLst>
  <p:sldSz cx="18288000" cy="10287000"/>
  <p:notesSz cx="6858000" cy="9144000"/>
  <p:embeddedFontLst>
    <p:embeddedFont>
      <p:font typeface="Canva Sans" panose="020B0604020202020204" charset="0"/>
      <p:regular r:id="rId16"/>
    </p:embeddedFont>
    <p:embeddedFont>
      <p:font typeface="Canva Sans Bol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99" autoAdjust="0"/>
    <p:restoredTop sz="97386" autoAdjust="0"/>
  </p:normalViewPr>
  <p:slideViewPr>
    <p:cSldViewPr>
      <p:cViewPr varScale="1">
        <p:scale>
          <a:sx n="73" d="100"/>
          <a:sy n="73" d="100"/>
        </p:scale>
        <p:origin x="8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214885-291A-4331-BFFE-06635B15984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E5F5F-9575-475F-8A9C-44C25A57F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583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E5F5F-9575-475F-8A9C-44C25A57FE6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013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3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32.png"/><Relationship Id="rId3" Type="http://schemas.openxmlformats.org/officeDocument/2006/relationships/image" Target="../media/image37.png"/><Relationship Id="rId7" Type="http://schemas.openxmlformats.org/officeDocument/2006/relationships/image" Target="../media/image39.png"/><Relationship Id="rId12" Type="http://schemas.openxmlformats.org/officeDocument/2006/relationships/image" Target="../media/image30.png"/><Relationship Id="rId17" Type="http://schemas.openxmlformats.org/officeDocument/2006/relationships/image" Target="../media/image34.png"/><Relationship Id="rId2" Type="http://schemas.openxmlformats.org/officeDocument/2006/relationships/image" Target="../media/image1.png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11" Type="http://schemas.openxmlformats.org/officeDocument/2006/relationships/image" Target="../media/image27.png"/><Relationship Id="rId5" Type="http://schemas.openxmlformats.org/officeDocument/2006/relationships/image" Target="../media/image36.png"/><Relationship Id="rId15" Type="http://schemas.openxmlformats.org/officeDocument/2006/relationships/image" Target="../media/image28.png"/><Relationship Id="rId10" Type="http://schemas.openxmlformats.org/officeDocument/2006/relationships/image" Target="../media/image26.png"/><Relationship Id="rId4" Type="http://schemas.openxmlformats.org/officeDocument/2006/relationships/image" Target="../media/image35.png"/><Relationship Id="rId9" Type="http://schemas.openxmlformats.org/officeDocument/2006/relationships/image" Target="../media/image25.png"/><Relationship Id="rId1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118BF6D0-377C-B1DE-506F-BA4E18F26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761"/>
            <a:ext cx="18364200" cy="10329862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845290" y="2975607"/>
            <a:ext cx="14597419" cy="2581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0"/>
              </a:lnSpc>
            </a:pPr>
            <a:r>
              <a:rPr lang="en-US" sz="15000" b="1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VibeActive</a:t>
            </a:r>
            <a:endParaRPr lang="en-US" sz="15000" b="1" dirty="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225468" y="5133344"/>
            <a:ext cx="9837064" cy="1882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400"/>
              </a:lnSpc>
            </a:pPr>
            <a:r>
              <a:rPr lang="en-US" sz="11000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404 found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372792-CDE4-7D0C-6DDE-1FF1DB347A4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" r="69877" b="40663"/>
          <a:stretch/>
        </p:blipFill>
        <p:spPr>
          <a:xfrm>
            <a:off x="0" y="0"/>
            <a:ext cx="4592131" cy="51726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DB71134-02ED-6772-F1D9-F3B2E28CA84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780" r="78598"/>
          <a:stretch/>
        </p:blipFill>
        <p:spPr>
          <a:xfrm>
            <a:off x="0" y="5996273"/>
            <a:ext cx="3316863" cy="42907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358A59F-EDAA-4536-FFF0-39E66E75AB4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42" t="54781" r="2764"/>
          <a:stretch/>
        </p:blipFill>
        <p:spPr>
          <a:xfrm>
            <a:off x="14258250" y="6383118"/>
            <a:ext cx="4105950" cy="39419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1E820B2-74D9-2916-DA33-7776DAC31524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157" t="1" b="54779"/>
          <a:stretch/>
        </p:blipFill>
        <p:spPr>
          <a:xfrm>
            <a:off x="12344400" y="-4761"/>
            <a:ext cx="6019800" cy="394198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56BC13-546D-879B-FB8C-EC1DD5C01B4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21" t="85055" r="34581"/>
          <a:stretch/>
        </p:blipFill>
        <p:spPr>
          <a:xfrm>
            <a:off x="6509472" y="8790248"/>
            <a:ext cx="4953000" cy="136073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0A6A57-3768-A9F9-AC51-70039C550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933BAF7-A3DC-3D06-2085-D9A65DB014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6999"/>
          </a:xfrm>
          <a:prstGeom prst="rect">
            <a:avLst/>
          </a:prstGeom>
        </p:spPr>
      </p:pic>
      <p:sp>
        <p:nvSpPr>
          <p:cNvPr id="5" name="TextBox 5">
            <a:extLst>
              <a:ext uri="{FF2B5EF4-FFF2-40B4-BE49-F238E27FC236}">
                <a16:creationId xmlns:a16="http://schemas.microsoft.com/office/drawing/2014/main" id="{F4064632-A333-86B5-7D1C-6B2A4942009C}"/>
              </a:ext>
            </a:extLst>
          </p:cNvPr>
          <p:cNvSpPr txBox="1"/>
          <p:nvPr/>
        </p:nvSpPr>
        <p:spPr>
          <a:xfrm>
            <a:off x="3352800" y="2490107"/>
            <a:ext cx="13335000" cy="63926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295400" lvl="1" indent="-647700" algn="l">
              <a:lnSpc>
                <a:spcPts val="8400"/>
              </a:lnSpc>
              <a:buFont typeface="Arial"/>
              <a:buChar char="•"/>
            </a:pPr>
            <a:r>
              <a:rPr lang="en-US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bg-BG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Елица – </a:t>
            </a:r>
            <a:r>
              <a:rPr lang="en-US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PostgreSQL database  and authentication</a:t>
            </a:r>
          </a:p>
          <a:p>
            <a:pPr marL="1295400" lvl="1" indent="-647700" algn="l">
              <a:lnSpc>
                <a:spcPts val="8400"/>
              </a:lnSpc>
              <a:buFont typeface="Arial"/>
              <a:buChar char="•"/>
            </a:pPr>
            <a:r>
              <a:rPr lang="en-US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bg-BG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Никола – </a:t>
            </a:r>
            <a:r>
              <a:rPr lang="en-US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Frontend</a:t>
            </a:r>
          </a:p>
          <a:p>
            <a:pPr marL="1295400" lvl="1" indent="-647700" algn="l">
              <a:lnSpc>
                <a:spcPts val="8400"/>
              </a:lnSpc>
              <a:buFont typeface="Arial"/>
              <a:buChar char="•"/>
            </a:pPr>
            <a:r>
              <a:rPr lang="en-US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bg-BG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Алекс – </a:t>
            </a:r>
            <a:r>
              <a:rPr lang="en-US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Backend and AI</a:t>
            </a:r>
          </a:p>
          <a:p>
            <a:pPr marL="1504950" lvl="1" indent="-857250" algn="l">
              <a:lnSpc>
                <a:spcPts val="8400"/>
              </a:lnSpc>
              <a:buFont typeface="Arial" panose="020B0604020202020204" pitchFamily="34" charset="0"/>
              <a:buChar char="•"/>
            </a:pPr>
            <a:r>
              <a:rPr lang="bg-BG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Живко</a:t>
            </a:r>
            <a:r>
              <a:rPr lang="en-US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bg-BG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– </a:t>
            </a:r>
            <a:r>
              <a:rPr lang="en-US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Backend and AI</a:t>
            </a:r>
            <a:endParaRPr lang="bg-BG" sz="600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1504950" lvl="1" indent="-857250" algn="l">
              <a:lnSpc>
                <a:spcPts val="8400"/>
              </a:lnSpc>
              <a:buFont typeface="Arial" panose="020B0604020202020204" pitchFamily="34" charset="0"/>
              <a:buChar char="•"/>
            </a:pPr>
            <a:r>
              <a:rPr lang="bg-BG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Никола Казаков - ментор</a:t>
            </a:r>
            <a:endParaRPr lang="en-US" sz="600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04853806-F6BE-82D9-DEDE-8BF64A537F08}"/>
              </a:ext>
            </a:extLst>
          </p:cNvPr>
          <p:cNvSpPr txBox="1"/>
          <p:nvPr/>
        </p:nvSpPr>
        <p:spPr>
          <a:xfrm>
            <a:off x="2057400" y="956854"/>
            <a:ext cx="13634558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bg-BG" sz="9000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Н</a:t>
            </a:r>
            <a:r>
              <a:rPr lang="en-US" sz="9000" b="1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аш</a:t>
            </a:r>
            <a:r>
              <a:rPr lang="bg-BG" sz="9000" b="1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ия</a:t>
            </a:r>
            <a:r>
              <a:rPr lang="en-US" sz="9000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bg-BG" sz="9000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екип</a:t>
            </a:r>
            <a:endParaRPr lang="en-US" sz="9000" b="1" dirty="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B034CE-4A00-476B-967E-83BCE25E95E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456" r="59474"/>
          <a:stretch/>
        </p:blipFill>
        <p:spPr>
          <a:xfrm rot="5400000">
            <a:off x="-549520" y="538057"/>
            <a:ext cx="5459768" cy="4360724"/>
          </a:xfrm>
          <a:prstGeom prst="rect">
            <a:avLst/>
          </a:prstGeom>
        </p:spPr>
      </p:pic>
      <p:sp>
        <p:nvSpPr>
          <p:cNvPr id="2" name="Freeform 5">
            <a:extLst>
              <a:ext uri="{FF2B5EF4-FFF2-40B4-BE49-F238E27FC236}">
                <a16:creationId xmlns:a16="http://schemas.microsoft.com/office/drawing/2014/main" id="{1AB51BAA-2C85-AB8C-76C2-A5954A1C8359}"/>
              </a:ext>
            </a:extLst>
          </p:cNvPr>
          <p:cNvSpPr/>
          <p:nvPr/>
        </p:nvSpPr>
        <p:spPr>
          <a:xfrm>
            <a:off x="14173200" y="6279067"/>
            <a:ext cx="3990006" cy="3990006"/>
          </a:xfrm>
          <a:custGeom>
            <a:avLst/>
            <a:gdLst/>
            <a:ahLst/>
            <a:cxnLst/>
            <a:rect l="l" t="t" r="r" b="b"/>
            <a:pathLst>
              <a:path w="3990006" h="3990006">
                <a:moveTo>
                  <a:pt x="0" y="0"/>
                </a:moveTo>
                <a:lnTo>
                  <a:pt x="3990007" y="0"/>
                </a:lnTo>
                <a:lnTo>
                  <a:pt x="3990007" y="3990006"/>
                </a:lnTo>
                <a:lnTo>
                  <a:pt x="0" y="39900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18E5C5E6-3EBF-0981-8F1F-E4FEB1BF1B70}"/>
              </a:ext>
            </a:extLst>
          </p:cNvPr>
          <p:cNvSpPr/>
          <p:nvPr/>
        </p:nvSpPr>
        <p:spPr>
          <a:xfrm flipH="1">
            <a:off x="-218640" y="6405157"/>
            <a:ext cx="3790081" cy="4189863"/>
          </a:xfrm>
          <a:custGeom>
            <a:avLst/>
            <a:gdLst/>
            <a:ahLst/>
            <a:cxnLst/>
            <a:rect l="l" t="t" r="r" b="b"/>
            <a:pathLst>
              <a:path w="3790081" h="4189863">
                <a:moveTo>
                  <a:pt x="0" y="0"/>
                </a:moveTo>
                <a:lnTo>
                  <a:pt x="3790081" y="0"/>
                </a:lnTo>
                <a:lnTo>
                  <a:pt x="3790081" y="4189863"/>
                </a:lnTo>
                <a:lnTo>
                  <a:pt x="0" y="418986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05225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84988B-0D37-39D7-7B53-C0C5D6DF47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2866A2-7805-F7A0-815C-13B5EAEEE7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6999"/>
          </a:xfrm>
          <a:prstGeom prst="rect">
            <a:avLst/>
          </a:prstGeom>
        </p:spPr>
      </p:pic>
      <p:sp>
        <p:nvSpPr>
          <p:cNvPr id="5" name="TextBox 5">
            <a:extLst>
              <a:ext uri="{FF2B5EF4-FFF2-40B4-BE49-F238E27FC236}">
                <a16:creationId xmlns:a16="http://schemas.microsoft.com/office/drawing/2014/main" id="{1B44CC36-EEBE-63D9-60EF-9E8179E61B2D}"/>
              </a:ext>
            </a:extLst>
          </p:cNvPr>
          <p:cNvSpPr txBox="1"/>
          <p:nvPr/>
        </p:nvSpPr>
        <p:spPr>
          <a:xfrm>
            <a:off x="3352800" y="2490107"/>
            <a:ext cx="13335000" cy="63926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295400" lvl="1" indent="-647700" algn="l">
              <a:lnSpc>
                <a:spcPts val="8400"/>
              </a:lnSpc>
              <a:buFont typeface="Arial"/>
              <a:buChar char="•"/>
            </a:pPr>
            <a:r>
              <a:rPr lang="bg-BG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Как да работим в екип</a:t>
            </a:r>
          </a:p>
          <a:p>
            <a:pPr marL="1295400" lvl="1" indent="-647700" algn="l">
              <a:lnSpc>
                <a:spcPts val="8400"/>
              </a:lnSpc>
              <a:buFont typeface="Arial"/>
              <a:buChar char="•"/>
            </a:pPr>
            <a:r>
              <a:rPr lang="bg-BG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Как да си разпределяме времето правилно</a:t>
            </a:r>
          </a:p>
          <a:p>
            <a:pPr marL="1295400" lvl="1" indent="-647700" algn="l">
              <a:lnSpc>
                <a:spcPts val="8400"/>
              </a:lnSpc>
              <a:buFont typeface="Arial"/>
              <a:buChar char="•"/>
            </a:pPr>
            <a:r>
              <a:rPr lang="bg-BG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Как да намираме информация</a:t>
            </a:r>
          </a:p>
          <a:p>
            <a:pPr marL="1295400" lvl="1" indent="-647700" algn="l">
              <a:lnSpc>
                <a:spcPts val="8400"/>
              </a:lnSpc>
              <a:buFont typeface="Arial"/>
              <a:buChar char="•"/>
            </a:pPr>
            <a:r>
              <a:rPr lang="bg-BG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Нови технологии</a:t>
            </a:r>
          </a:p>
          <a:p>
            <a:pPr marL="1295400" lvl="1" indent="-647700" algn="l">
              <a:lnSpc>
                <a:spcPts val="8400"/>
              </a:lnSpc>
              <a:buFont typeface="Arial"/>
              <a:buChar char="•"/>
            </a:pPr>
            <a:endParaRPr lang="en-US" sz="600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F668572B-7DDC-7AAE-D1C4-183F4E2C36DA}"/>
              </a:ext>
            </a:extLst>
          </p:cNvPr>
          <p:cNvSpPr txBox="1"/>
          <p:nvPr/>
        </p:nvSpPr>
        <p:spPr>
          <a:xfrm>
            <a:off x="2057400" y="956854"/>
            <a:ext cx="13634558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bg-BG" sz="9000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Какво научихме</a:t>
            </a:r>
            <a:endParaRPr lang="en-US" sz="9000" b="1" dirty="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C4DEA6-76F2-8FB2-8D02-A4DECD9355B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456" r="59474"/>
          <a:stretch/>
        </p:blipFill>
        <p:spPr>
          <a:xfrm rot="5400000">
            <a:off x="-549520" y="538057"/>
            <a:ext cx="5459768" cy="4360724"/>
          </a:xfrm>
          <a:prstGeom prst="rect">
            <a:avLst/>
          </a:prstGeom>
        </p:spPr>
      </p:pic>
      <p:sp>
        <p:nvSpPr>
          <p:cNvPr id="3" name="Freeform 7">
            <a:extLst>
              <a:ext uri="{FF2B5EF4-FFF2-40B4-BE49-F238E27FC236}">
                <a16:creationId xmlns:a16="http://schemas.microsoft.com/office/drawing/2014/main" id="{07E77750-5631-B3A9-9175-B80069F71B58}"/>
              </a:ext>
            </a:extLst>
          </p:cNvPr>
          <p:cNvSpPr/>
          <p:nvPr/>
        </p:nvSpPr>
        <p:spPr>
          <a:xfrm rot="19545477">
            <a:off x="14123008" y="-345054"/>
            <a:ext cx="3903068" cy="3903068"/>
          </a:xfrm>
          <a:custGeom>
            <a:avLst/>
            <a:gdLst/>
            <a:ahLst/>
            <a:cxnLst/>
            <a:rect l="l" t="t" r="r" b="b"/>
            <a:pathLst>
              <a:path w="3903068" h="3903068">
                <a:moveTo>
                  <a:pt x="0" y="0"/>
                </a:moveTo>
                <a:lnTo>
                  <a:pt x="3903068" y="0"/>
                </a:lnTo>
                <a:lnTo>
                  <a:pt x="3903068" y="3903068"/>
                </a:lnTo>
                <a:lnTo>
                  <a:pt x="0" y="39030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  <p:sp>
        <p:nvSpPr>
          <p:cNvPr id="9" name="Freeform 16">
            <a:extLst>
              <a:ext uri="{FF2B5EF4-FFF2-40B4-BE49-F238E27FC236}">
                <a16:creationId xmlns:a16="http://schemas.microsoft.com/office/drawing/2014/main" id="{4E7B8228-1A46-BC91-C25B-765D97D149DE}"/>
              </a:ext>
            </a:extLst>
          </p:cNvPr>
          <p:cNvSpPr/>
          <p:nvPr/>
        </p:nvSpPr>
        <p:spPr>
          <a:xfrm>
            <a:off x="-1076351" y="6174629"/>
            <a:ext cx="5353102" cy="5353102"/>
          </a:xfrm>
          <a:custGeom>
            <a:avLst/>
            <a:gdLst/>
            <a:ahLst/>
            <a:cxnLst/>
            <a:rect l="l" t="t" r="r" b="b"/>
            <a:pathLst>
              <a:path w="5353102" h="5353102">
                <a:moveTo>
                  <a:pt x="0" y="0"/>
                </a:moveTo>
                <a:lnTo>
                  <a:pt x="5353102" y="0"/>
                </a:lnTo>
                <a:lnTo>
                  <a:pt x="5353102" y="5353102"/>
                </a:lnTo>
                <a:lnTo>
                  <a:pt x="0" y="53531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98080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5CA9028-3D60-9120-1ABD-81777B14A3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6999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338438" y="3121025"/>
            <a:ext cx="11611124" cy="3835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400"/>
              </a:lnSpc>
            </a:pPr>
            <a:r>
              <a:rPr lang="en-US" sz="11000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Благодарим ви </a:t>
            </a:r>
          </a:p>
          <a:p>
            <a:pPr algn="ctr">
              <a:lnSpc>
                <a:spcPts val="15400"/>
              </a:lnSpc>
            </a:pPr>
            <a:r>
              <a:rPr lang="en-US" sz="11000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за вниманието!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B6BF7FD-A4E0-6568-495D-B1ED7A3CE60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" r="69877" b="40663"/>
          <a:stretch/>
        </p:blipFill>
        <p:spPr>
          <a:xfrm rot="5400000">
            <a:off x="12616824" y="-337175"/>
            <a:ext cx="5334000" cy="60083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8CFFAAD-7FA7-87D6-20E9-0D025C4094E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" r="69877" b="40663"/>
          <a:stretch/>
        </p:blipFill>
        <p:spPr>
          <a:xfrm rot="16200000" flipH="1">
            <a:off x="439754" y="-432722"/>
            <a:ext cx="5128846" cy="60083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FD8D48-E29A-D65E-E982-6DF7BFF8D2B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21" t="85055" r="34581"/>
          <a:stretch/>
        </p:blipFill>
        <p:spPr>
          <a:xfrm>
            <a:off x="6509472" y="8790248"/>
            <a:ext cx="4953000" cy="136073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23FC0F0-DA1E-0A7B-187E-D222A20C83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6999"/>
          </a:xfrm>
          <a:prstGeom prst="rect">
            <a:avLst/>
          </a:prstGeom>
        </p:spPr>
      </p:pic>
      <p:sp>
        <p:nvSpPr>
          <p:cNvPr id="4" name="Freeform 4"/>
          <p:cNvSpPr/>
          <p:nvPr/>
        </p:nvSpPr>
        <p:spPr>
          <a:xfrm>
            <a:off x="0" y="439220"/>
            <a:ext cx="3845284" cy="4250890"/>
          </a:xfrm>
          <a:custGeom>
            <a:avLst/>
            <a:gdLst/>
            <a:ahLst/>
            <a:cxnLst/>
            <a:rect l="l" t="t" r="r" b="b"/>
            <a:pathLst>
              <a:path w="3845284" h="4250890">
                <a:moveTo>
                  <a:pt x="0" y="0"/>
                </a:moveTo>
                <a:lnTo>
                  <a:pt x="3845284" y="0"/>
                </a:lnTo>
                <a:lnTo>
                  <a:pt x="3845284" y="4250890"/>
                </a:lnTo>
                <a:lnTo>
                  <a:pt x="0" y="42508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  <p:sp>
        <p:nvSpPr>
          <p:cNvPr id="6" name="Freeform 6"/>
          <p:cNvSpPr/>
          <p:nvPr/>
        </p:nvSpPr>
        <p:spPr>
          <a:xfrm>
            <a:off x="10780340" y="0"/>
            <a:ext cx="3790081" cy="4189863"/>
          </a:xfrm>
          <a:custGeom>
            <a:avLst/>
            <a:gdLst/>
            <a:ahLst/>
            <a:cxnLst/>
            <a:rect l="l" t="t" r="r" b="b"/>
            <a:pathLst>
              <a:path w="3790081" h="4189863">
                <a:moveTo>
                  <a:pt x="0" y="0"/>
                </a:moveTo>
                <a:lnTo>
                  <a:pt x="3790081" y="0"/>
                </a:lnTo>
                <a:lnTo>
                  <a:pt x="3790081" y="4189863"/>
                </a:lnTo>
                <a:lnTo>
                  <a:pt x="0" y="41898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  <p:sp>
        <p:nvSpPr>
          <p:cNvPr id="7" name="Freeform 7"/>
          <p:cNvSpPr/>
          <p:nvPr/>
        </p:nvSpPr>
        <p:spPr>
          <a:xfrm>
            <a:off x="13629023" y="625955"/>
            <a:ext cx="3903068" cy="3903068"/>
          </a:xfrm>
          <a:custGeom>
            <a:avLst/>
            <a:gdLst/>
            <a:ahLst/>
            <a:cxnLst/>
            <a:rect l="l" t="t" r="r" b="b"/>
            <a:pathLst>
              <a:path w="3903068" h="3903068">
                <a:moveTo>
                  <a:pt x="0" y="0"/>
                </a:moveTo>
                <a:lnTo>
                  <a:pt x="3903068" y="0"/>
                </a:lnTo>
                <a:lnTo>
                  <a:pt x="3903068" y="3903068"/>
                </a:lnTo>
                <a:lnTo>
                  <a:pt x="0" y="39030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  <p:sp>
        <p:nvSpPr>
          <p:cNvPr id="8" name="Freeform 8"/>
          <p:cNvSpPr/>
          <p:nvPr/>
        </p:nvSpPr>
        <p:spPr>
          <a:xfrm>
            <a:off x="837281" y="3868192"/>
            <a:ext cx="2633770" cy="2633770"/>
          </a:xfrm>
          <a:custGeom>
            <a:avLst/>
            <a:gdLst/>
            <a:ahLst/>
            <a:cxnLst/>
            <a:rect l="l" t="t" r="r" b="b"/>
            <a:pathLst>
              <a:path w="2633770" h="2633770">
                <a:moveTo>
                  <a:pt x="0" y="0"/>
                </a:moveTo>
                <a:lnTo>
                  <a:pt x="2633770" y="0"/>
                </a:lnTo>
                <a:lnTo>
                  <a:pt x="2633770" y="2633770"/>
                </a:lnTo>
                <a:lnTo>
                  <a:pt x="0" y="26337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  <p:sp>
        <p:nvSpPr>
          <p:cNvPr id="9" name="Freeform 9"/>
          <p:cNvSpPr/>
          <p:nvPr/>
        </p:nvSpPr>
        <p:spPr>
          <a:xfrm>
            <a:off x="3715771" y="3620859"/>
            <a:ext cx="2829931" cy="3128436"/>
          </a:xfrm>
          <a:custGeom>
            <a:avLst/>
            <a:gdLst/>
            <a:ahLst/>
            <a:cxnLst/>
            <a:rect l="l" t="t" r="r" b="b"/>
            <a:pathLst>
              <a:path w="2829931" h="3128436">
                <a:moveTo>
                  <a:pt x="0" y="0"/>
                </a:moveTo>
                <a:lnTo>
                  <a:pt x="2829931" y="0"/>
                </a:lnTo>
                <a:lnTo>
                  <a:pt x="2829931" y="3128436"/>
                </a:lnTo>
                <a:lnTo>
                  <a:pt x="0" y="312843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  <p:sp>
        <p:nvSpPr>
          <p:cNvPr id="10" name="Freeform 10"/>
          <p:cNvSpPr/>
          <p:nvPr/>
        </p:nvSpPr>
        <p:spPr>
          <a:xfrm>
            <a:off x="6864826" y="4189863"/>
            <a:ext cx="3059767" cy="3059767"/>
          </a:xfrm>
          <a:custGeom>
            <a:avLst/>
            <a:gdLst/>
            <a:ahLst/>
            <a:cxnLst/>
            <a:rect l="l" t="t" r="r" b="b"/>
            <a:pathLst>
              <a:path w="3059767" h="3059767">
                <a:moveTo>
                  <a:pt x="0" y="0"/>
                </a:moveTo>
                <a:lnTo>
                  <a:pt x="3059767" y="0"/>
                </a:lnTo>
                <a:lnTo>
                  <a:pt x="3059767" y="3059768"/>
                </a:lnTo>
                <a:lnTo>
                  <a:pt x="0" y="305976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  <p:sp>
        <p:nvSpPr>
          <p:cNvPr id="11" name="Freeform 11"/>
          <p:cNvSpPr/>
          <p:nvPr/>
        </p:nvSpPr>
        <p:spPr>
          <a:xfrm>
            <a:off x="10112970" y="4916805"/>
            <a:ext cx="2562411" cy="2562411"/>
          </a:xfrm>
          <a:custGeom>
            <a:avLst/>
            <a:gdLst/>
            <a:ahLst/>
            <a:cxnLst/>
            <a:rect l="l" t="t" r="r" b="b"/>
            <a:pathLst>
              <a:path w="2562411" h="2562411">
                <a:moveTo>
                  <a:pt x="0" y="0"/>
                </a:moveTo>
                <a:lnTo>
                  <a:pt x="2562411" y="0"/>
                </a:lnTo>
                <a:lnTo>
                  <a:pt x="2562411" y="2562411"/>
                </a:lnTo>
                <a:lnTo>
                  <a:pt x="0" y="256241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  <p:sp>
        <p:nvSpPr>
          <p:cNvPr id="12" name="Freeform 12"/>
          <p:cNvSpPr/>
          <p:nvPr/>
        </p:nvSpPr>
        <p:spPr>
          <a:xfrm>
            <a:off x="12666658" y="4064320"/>
            <a:ext cx="2684975" cy="2684975"/>
          </a:xfrm>
          <a:custGeom>
            <a:avLst/>
            <a:gdLst/>
            <a:ahLst/>
            <a:cxnLst/>
            <a:rect l="l" t="t" r="r" b="b"/>
            <a:pathLst>
              <a:path w="2684975" h="2684975">
                <a:moveTo>
                  <a:pt x="0" y="0"/>
                </a:moveTo>
                <a:lnTo>
                  <a:pt x="2684976" y="0"/>
                </a:lnTo>
                <a:lnTo>
                  <a:pt x="2684976" y="2684975"/>
                </a:lnTo>
                <a:lnTo>
                  <a:pt x="0" y="268497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  <p:sp>
        <p:nvSpPr>
          <p:cNvPr id="13" name="Freeform 13"/>
          <p:cNvSpPr/>
          <p:nvPr/>
        </p:nvSpPr>
        <p:spPr>
          <a:xfrm>
            <a:off x="822965" y="6749295"/>
            <a:ext cx="2662402" cy="2662402"/>
          </a:xfrm>
          <a:custGeom>
            <a:avLst/>
            <a:gdLst/>
            <a:ahLst/>
            <a:cxnLst/>
            <a:rect l="l" t="t" r="r" b="b"/>
            <a:pathLst>
              <a:path w="2662402" h="2662402">
                <a:moveTo>
                  <a:pt x="0" y="0"/>
                </a:moveTo>
                <a:lnTo>
                  <a:pt x="2662402" y="0"/>
                </a:lnTo>
                <a:lnTo>
                  <a:pt x="2662402" y="2662402"/>
                </a:lnTo>
                <a:lnTo>
                  <a:pt x="0" y="266240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  <p:sp>
        <p:nvSpPr>
          <p:cNvPr id="14" name="Freeform 14"/>
          <p:cNvSpPr/>
          <p:nvPr/>
        </p:nvSpPr>
        <p:spPr>
          <a:xfrm>
            <a:off x="13363646" y="6092508"/>
            <a:ext cx="3975975" cy="3975975"/>
          </a:xfrm>
          <a:custGeom>
            <a:avLst/>
            <a:gdLst/>
            <a:ahLst/>
            <a:cxnLst/>
            <a:rect l="l" t="t" r="r" b="b"/>
            <a:pathLst>
              <a:path w="3975975" h="3975975">
                <a:moveTo>
                  <a:pt x="0" y="0"/>
                </a:moveTo>
                <a:lnTo>
                  <a:pt x="3975975" y="0"/>
                </a:lnTo>
                <a:lnTo>
                  <a:pt x="3975975" y="3975976"/>
                </a:lnTo>
                <a:lnTo>
                  <a:pt x="0" y="3975976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  <p:sp>
        <p:nvSpPr>
          <p:cNvPr id="15" name="Freeform 15"/>
          <p:cNvSpPr/>
          <p:nvPr/>
        </p:nvSpPr>
        <p:spPr>
          <a:xfrm>
            <a:off x="2982481" y="5596891"/>
            <a:ext cx="4605893" cy="4605893"/>
          </a:xfrm>
          <a:custGeom>
            <a:avLst/>
            <a:gdLst/>
            <a:ahLst/>
            <a:cxnLst/>
            <a:rect l="l" t="t" r="r" b="b"/>
            <a:pathLst>
              <a:path w="5253136" h="5253136">
                <a:moveTo>
                  <a:pt x="0" y="0"/>
                </a:moveTo>
                <a:lnTo>
                  <a:pt x="5253136" y="0"/>
                </a:lnTo>
                <a:lnTo>
                  <a:pt x="5253136" y="5253136"/>
                </a:lnTo>
                <a:lnTo>
                  <a:pt x="0" y="5253136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  <p:sp>
        <p:nvSpPr>
          <p:cNvPr id="16" name="Freeform 16"/>
          <p:cNvSpPr/>
          <p:nvPr/>
        </p:nvSpPr>
        <p:spPr>
          <a:xfrm>
            <a:off x="2506924" y="739406"/>
            <a:ext cx="5353102" cy="5353102"/>
          </a:xfrm>
          <a:custGeom>
            <a:avLst/>
            <a:gdLst/>
            <a:ahLst/>
            <a:cxnLst/>
            <a:rect l="l" t="t" r="r" b="b"/>
            <a:pathLst>
              <a:path w="5353102" h="5353102">
                <a:moveTo>
                  <a:pt x="0" y="0"/>
                </a:moveTo>
                <a:lnTo>
                  <a:pt x="5353102" y="0"/>
                </a:lnTo>
                <a:lnTo>
                  <a:pt x="5353102" y="5353102"/>
                </a:lnTo>
                <a:lnTo>
                  <a:pt x="0" y="5353102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  <p:sp>
        <p:nvSpPr>
          <p:cNvPr id="17" name="Freeform 17"/>
          <p:cNvSpPr/>
          <p:nvPr/>
        </p:nvSpPr>
        <p:spPr>
          <a:xfrm>
            <a:off x="15351634" y="3742915"/>
            <a:ext cx="2936366" cy="2936366"/>
          </a:xfrm>
          <a:custGeom>
            <a:avLst/>
            <a:gdLst/>
            <a:ahLst/>
            <a:cxnLst/>
            <a:rect l="l" t="t" r="r" b="b"/>
            <a:pathLst>
              <a:path w="2936366" h="2936366">
                <a:moveTo>
                  <a:pt x="0" y="0"/>
                </a:moveTo>
                <a:lnTo>
                  <a:pt x="2936366" y="0"/>
                </a:lnTo>
                <a:lnTo>
                  <a:pt x="2936366" y="2936366"/>
                </a:lnTo>
                <a:lnTo>
                  <a:pt x="0" y="2936366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  <p:sp>
        <p:nvSpPr>
          <p:cNvPr id="18" name="TextBox 18"/>
          <p:cNvSpPr txBox="1"/>
          <p:nvPr/>
        </p:nvSpPr>
        <p:spPr>
          <a:xfrm>
            <a:off x="2982481" y="30163"/>
            <a:ext cx="12108914" cy="1437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42"/>
              </a:lnSpc>
            </a:pPr>
            <a:r>
              <a:rPr lang="en-US" sz="8387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Byte-ове за ползване: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30E56AD-971D-04D2-C49D-C125DDE3E195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21" t="85055" r="34581"/>
          <a:stretch/>
        </p:blipFill>
        <p:spPr>
          <a:xfrm>
            <a:off x="6509472" y="8790248"/>
            <a:ext cx="4953000" cy="1360734"/>
          </a:xfrm>
          <a:prstGeom prst="rect">
            <a:avLst/>
          </a:prstGeom>
        </p:spPr>
      </p:pic>
      <p:sp>
        <p:nvSpPr>
          <p:cNvPr id="3" name="Freeform 5"/>
          <p:cNvSpPr/>
          <p:nvPr/>
        </p:nvSpPr>
        <p:spPr>
          <a:xfrm>
            <a:off x="7041934" y="700104"/>
            <a:ext cx="3990006" cy="3990006"/>
          </a:xfrm>
          <a:custGeom>
            <a:avLst/>
            <a:gdLst/>
            <a:ahLst/>
            <a:cxnLst/>
            <a:rect l="l" t="t" r="r" b="b"/>
            <a:pathLst>
              <a:path w="3990006" h="3990006">
                <a:moveTo>
                  <a:pt x="0" y="0"/>
                </a:moveTo>
                <a:lnTo>
                  <a:pt x="3990007" y="0"/>
                </a:lnTo>
                <a:lnTo>
                  <a:pt x="3990007" y="3990006"/>
                </a:lnTo>
                <a:lnTo>
                  <a:pt x="0" y="3990006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89A9A6-16B7-70C1-E83C-730DD10AA3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364200" cy="1032986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289042" y="457200"/>
            <a:ext cx="11709917" cy="313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b="1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Проблем</a:t>
            </a:r>
            <a:r>
              <a:rPr lang="en-US" sz="9000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и </a:t>
            </a:r>
          </a:p>
          <a:p>
            <a:pPr algn="ctr">
              <a:lnSpc>
                <a:spcPts val="12599"/>
              </a:lnSpc>
            </a:pPr>
            <a:r>
              <a:rPr lang="en-US" sz="9000" b="1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настоящи</a:t>
            </a:r>
            <a:r>
              <a:rPr lang="en-US" sz="9000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9000" b="1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решения</a:t>
            </a:r>
            <a:endParaRPr lang="en-US" sz="9000" b="1" dirty="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3F5107-8FA9-08C5-BCC2-D9D4A4A425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755"/>
          <a:stretch/>
        </p:blipFill>
        <p:spPr>
          <a:xfrm>
            <a:off x="0" y="0"/>
            <a:ext cx="4966395" cy="103251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926F1E-D8D4-86A4-194F-B0AB47B70D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20"/>
          <a:stretch/>
        </p:blipFill>
        <p:spPr>
          <a:xfrm>
            <a:off x="12344400" y="-4761"/>
            <a:ext cx="6019800" cy="103298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489CF5-133F-8849-6C87-F0D7EE894AD9}"/>
              </a:ext>
            </a:extLst>
          </p:cNvPr>
          <p:cNvSpPr txBox="1"/>
          <p:nvPr/>
        </p:nvSpPr>
        <p:spPr>
          <a:xfrm>
            <a:off x="4038600" y="3848100"/>
            <a:ext cx="9144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bg-BG" sz="4000" dirty="0">
                <a:solidFill>
                  <a:srgbClr val="FFFFFF"/>
                </a:solidFill>
              </a:rPr>
              <a:t>Преодоляване на негативни емоции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err="1">
                <a:solidFill>
                  <a:srgbClr val="FFFFFF"/>
                </a:solidFill>
              </a:rPr>
              <a:t>Справяне</a:t>
            </a:r>
            <a:r>
              <a:rPr lang="ru-RU" sz="4000" dirty="0">
                <a:solidFill>
                  <a:srgbClr val="FFFFFF"/>
                </a:solidFill>
              </a:rPr>
              <a:t> </a:t>
            </a:r>
            <a:r>
              <a:rPr lang="ru-RU" sz="4000" dirty="0" err="1">
                <a:solidFill>
                  <a:srgbClr val="FFFFFF"/>
                </a:solidFill>
              </a:rPr>
              <a:t>със</a:t>
            </a:r>
            <a:r>
              <a:rPr lang="ru-RU" sz="4000" dirty="0">
                <a:solidFill>
                  <a:srgbClr val="FFFFFF"/>
                </a:solidFill>
              </a:rPr>
              <a:t> </a:t>
            </a:r>
            <a:r>
              <a:rPr lang="ru-RU" sz="4000" dirty="0" err="1">
                <a:solidFill>
                  <a:srgbClr val="FFFFFF"/>
                </a:solidFill>
              </a:rPr>
              <a:t>стрес</a:t>
            </a:r>
            <a:r>
              <a:rPr lang="ru-RU" sz="4000" dirty="0">
                <a:solidFill>
                  <a:srgbClr val="FFFFFF"/>
                </a:solidFill>
              </a:rPr>
              <a:t> и </a:t>
            </a:r>
            <a:r>
              <a:rPr lang="ru-RU" sz="4000" dirty="0" err="1">
                <a:solidFill>
                  <a:srgbClr val="FFFFFF"/>
                </a:solidFill>
              </a:rPr>
              <a:t>тревожност</a:t>
            </a:r>
            <a:endParaRPr lang="bg-BG" sz="4000" dirty="0">
              <a:solidFill>
                <a:srgbClr val="FFFFFF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err="1">
                <a:solidFill>
                  <a:srgbClr val="FFFFFF"/>
                </a:solidFill>
              </a:rPr>
              <a:t>Намаляване</a:t>
            </a:r>
            <a:r>
              <a:rPr lang="ru-RU" sz="4000" dirty="0">
                <a:solidFill>
                  <a:srgbClr val="FFFFFF"/>
                </a:solidFill>
              </a:rPr>
              <a:t> на </a:t>
            </a:r>
            <a:r>
              <a:rPr lang="ru-RU" sz="4000" dirty="0" err="1">
                <a:solidFill>
                  <a:srgbClr val="FFFFFF"/>
                </a:solidFill>
              </a:rPr>
              <a:t>умората</a:t>
            </a:r>
            <a:r>
              <a:rPr lang="ru-RU" sz="4000" dirty="0">
                <a:solidFill>
                  <a:srgbClr val="FFFFFF"/>
                </a:solidFill>
              </a:rPr>
              <a:t> и </a:t>
            </a:r>
            <a:r>
              <a:rPr lang="ru-RU" sz="4000" dirty="0" err="1">
                <a:solidFill>
                  <a:srgbClr val="FFFFFF"/>
                </a:solidFill>
              </a:rPr>
              <a:t>бърнаута</a:t>
            </a:r>
            <a:endParaRPr lang="bg-BG" sz="4000" dirty="0">
              <a:solidFill>
                <a:srgbClr val="FFFFFF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bg-BG" sz="4000" dirty="0">
                <a:solidFill>
                  <a:srgbClr val="FFFFFF"/>
                </a:solidFill>
              </a:rPr>
              <a:t>Развитие на позитивно мислене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5CFC3BF-A2FF-9494-AB41-A7A512599B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6" y="0"/>
            <a:ext cx="18288001" cy="10287000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>
            <a:off x="15492822" y="7483709"/>
            <a:ext cx="2795178" cy="3090018"/>
          </a:xfrm>
          <a:custGeom>
            <a:avLst/>
            <a:gdLst/>
            <a:ahLst/>
            <a:cxnLst/>
            <a:rect l="l" t="t" r="r" b="b"/>
            <a:pathLst>
              <a:path w="2795178" h="3090018">
                <a:moveTo>
                  <a:pt x="0" y="0"/>
                </a:moveTo>
                <a:lnTo>
                  <a:pt x="2795178" y="0"/>
                </a:lnTo>
                <a:lnTo>
                  <a:pt x="2795178" y="3090017"/>
                </a:lnTo>
                <a:lnTo>
                  <a:pt x="0" y="30900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  <p:sp>
        <p:nvSpPr>
          <p:cNvPr id="5" name="TextBox 5"/>
          <p:cNvSpPr txBox="1"/>
          <p:nvPr/>
        </p:nvSpPr>
        <p:spPr>
          <a:xfrm>
            <a:off x="4557296" y="626248"/>
            <a:ext cx="9173409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Цел на проекта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133600" y="2860500"/>
            <a:ext cx="13792200" cy="64490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500"/>
              </a:lnSpc>
            </a:pPr>
            <a:r>
              <a:rPr lang="ru-RU" sz="4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VibeActive</a:t>
            </a:r>
            <a:r>
              <a:rPr lang="ru-RU" sz="4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е </a:t>
            </a:r>
            <a:r>
              <a:rPr lang="ru-RU" sz="4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иновативна</a:t>
            </a:r>
            <a:r>
              <a:rPr lang="ru-RU" sz="4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ru-RU" sz="4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web</a:t>
            </a:r>
            <a:r>
              <a:rPr lang="ru-RU" sz="4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платформа, </a:t>
            </a:r>
            <a:r>
              <a:rPr lang="ru-RU" sz="4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която</a:t>
            </a:r>
            <a:r>
              <a:rPr lang="ru-RU" sz="4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ru-RU" sz="4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ще</a:t>
            </a:r>
            <a:r>
              <a:rPr lang="ru-RU" sz="4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Ви </a:t>
            </a:r>
            <a:r>
              <a:rPr lang="ru-RU" sz="4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помогне</a:t>
            </a:r>
            <a:r>
              <a:rPr lang="ru-RU" sz="4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да </a:t>
            </a:r>
            <a:r>
              <a:rPr lang="ru-RU" sz="4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подобрите</a:t>
            </a:r>
            <a:r>
              <a:rPr lang="ru-RU" sz="4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ru-RU" sz="4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Вашето</a:t>
            </a:r>
            <a:r>
              <a:rPr lang="ru-RU" sz="4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ru-RU" sz="4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психическо</a:t>
            </a:r>
            <a:r>
              <a:rPr lang="ru-RU" sz="4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и </a:t>
            </a:r>
            <a:r>
              <a:rPr lang="ru-RU" sz="4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физическо</a:t>
            </a:r>
            <a:r>
              <a:rPr lang="ru-RU" sz="4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ru-RU" sz="4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здраве</a:t>
            </a:r>
            <a:r>
              <a:rPr lang="ru-RU" sz="4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. </a:t>
            </a:r>
            <a:r>
              <a:rPr lang="ru-RU" sz="4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Тя</a:t>
            </a:r>
            <a:r>
              <a:rPr lang="ru-RU" sz="4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ru-RU" sz="4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предлага</a:t>
            </a:r>
            <a:r>
              <a:rPr lang="ru-RU" sz="4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ru-RU" sz="4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персонализирани</a:t>
            </a:r>
            <a:r>
              <a:rPr lang="ru-RU" sz="4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ru-RU" sz="4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планове</a:t>
            </a:r>
            <a:r>
              <a:rPr lang="ru-RU" sz="4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за </a:t>
            </a:r>
            <a:r>
              <a:rPr lang="ru-RU" sz="4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подобрение</a:t>
            </a:r>
            <a:r>
              <a:rPr lang="ru-RU" sz="4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на </a:t>
            </a:r>
            <a:r>
              <a:rPr lang="ru-RU" sz="4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Вашето</a:t>
            </a:r>
            <a:r>
              <a:rPr lang="ru-RU" sz="4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настроение, </a:t>
            </a:r>
            <a:r>
              <a:rPr lang="ru-RU" sz="4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използвайки</a:t>
            </a:r>
            <a:r>
              <a:rPr lang="ru-RU" sz="4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AI.</a:t>
            </a:r>
          </a:p>
          <a:p>
            <a:pPr algn="ctr">
              <a:lnSpc>
                <a:spcPts val="10500"/>
              </a:lnSpc>
            </a:pPr>
            <a:endParaRPr lang="en-US" sz="160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5BC99A-3242-392D-2A96-E1466620CD4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936" r="64130"/>
          <a:stretch/>
        </p:blipFill>
        <p:spPr>
          <a:xfrm>
            <a:off x="0" y="4287254"/>
            <a:ext cx="5791200" cy="59997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483B6AC-772B-A4BA-08CA-5DF23B09543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843" b="48398"/>
          <a:stretch/>
        </p:blipFill>
        <p:spPr>
          <a:xfrm>
            <a:off x="10847725" y="0"/>
            <a:ext cx="7451998" cy="46863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9300A9B-F951-62E6-6F23-398C84B934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8288001" cy="10287000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>
            <a:off x="519046" y="363351"/>
            <a:ext cx="3480918" cy="3097096"/>
          </a:xfrm>
          <a:custGeom>
            <a:avLst/>
            <a:gdLst/>
            <a:ahLst/>
            <a:cxnLst/>
            <a:rect l="l" t="t" r="r" b="b"/>
            <a:pathLst>
              <a:path w="3480918" h="3097096">
                <a:moveTo>
                  <a:pt x="0" y="0"/>
                </a:moveTo>
                <a:lnTo>
                  <a:pt x="3480918" y="0"/>
                </a:lnTo>
                <a:lnTo>
                  <a:pt x="3480918" y="3097097"/>
                </a:lnTo>
                <a:lnTo>
                  <a:pt x="0" y="30970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9965" t="-18499" r="-23818" b="-54342"/>
            </a:stretch>
          </a:blipFill>
        </p:spPr>
        <p:txBody>
          <a:bodyPr/>
          <a:lstStyle/>
          <a:p>
            <a:endParaRPr lang="bg-BG"/>
          </a:p>
        </p:txBody>
      </p:sp>
      <p:sp>
        <p:nvSpPr>
          <p:cNvPr id="5" name="TextBox 5"/>
          <p:cNvSpPr txBox="1"/>
          <p:nvPr/>
        </p:nvSpPr>
        <p:spPr>
          <a:xfrm>
            <a:off x="3999964" y="1196021"/>
            <a:ext cx="10288072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b="1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Вашето</a:t>
            </a:r>
            <a:r>
              <a:rPr lang="en-US" sz="9000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9000" b="1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решение</a:t>
            </a:r>
            <a:endParaRPr lang="en-US" sz="9000" b="1" dirty="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D12420-3C2E-8279-5DAE-CAD82B956EC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62" r="55242"/>
          <a:stretch/>
        </p:blipFill>
        <p:spPr>
          <a:xfrm>
            <a:off x="-15241" y="3504706"/>
            <a:ext cx="7528573" cy="67970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791ECBD-7EEB-AF3D-86EB-563AE0DFD82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02" b="41209"/>
          <a:stretch/>
        </p:blipFill>
        <p:spPr>
          <a:xfrm>
            <a:off x="11356562" y="0"/>
            <a:ext cx="6946678" cy="5562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1E2CF7-F75B-E9AC-9D15-0D270C7C6C4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60" t="38657"/>
          <a:stretch/>
        </p:blipFill>
        <p:spPr>
          <a:xfrm>
            <a:off x="9315892" y="4482953"/>
            <a:ext cx="8972108" cy="58040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ADE563-7D04-568C-D1A9-009BA8EAEF37}"/>
              </a:ext>
            </a:extLst>
          </p:cNvPr>
          <p:cNvSpPr txBox="1"/>
          <p:nvPr/>
        </p:nvSpPr>
        <p:spPr>
          <a:xfrm>
            <a:off x="3200400" y="3314700"/>
            <a:ext cx="12573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rgbClr val="FFFFFF"/>
                </a:solidFill>
              </a:rPr>
              <a:t>Платформа за </a:t>
            </a:r>
            <a:r>
              <a:rPr lang="ru-RU" sz="4000" dirty="0" err="1">
                <a:solidFill>
                  <a:srgbClr val="FFFFFF"/>
                </a:solidFill>
              </a:rPr>
              <a:t>препоръки</a:t>
            </a:r>
            <a:r>
              <a:rPr lang="ru-RU" sz="4000" dirty="0">
                <a:solidFill>
                  <a:srgbClr val="FFFFFF"/>
                </a:solidFill>
              </a:rPr>
              <a:t> за </a:t>
            </a:r>
            <a:r>
              <a:rPr lang="ru-RU" sz="4000" dirty="0" err="1">
                <a:solidFill>
                  <a:srgbClr val="FFFFFF"/>
                </a:solidFill>
              </a:rPr>
              <a:t>персонализирани</a:t>
            </a:r>
            <a:r>
              <a:rPr lang="ru-RU" sz="4000" dirty="0">
                <a:solidFill>
                  <a:srgbClr val="FFFFFF"/>
                </a:solidFill>
              </a:rPr>
              <a:t> </a:t>
            </a:r>
            <a:r>
              <a:rPr lang="ru-RU" sz="4000" dirty="0" err="1">
                <a:solidFill>
                  <a:srgbClr val="FFFFFF"/>
                </a:solidFill>
              </a:rPr>
              <a:t>дейности</a:t>
            </a:r>
            <a:r>
              <a:rPr lang="ru-RU" sz="4000" dirty="0">
                <a:solidFill>
                  <a:srgbClr val="FFFFFF"/>
                </a:solidFill>
              </a:rPr>
              <a:t>, </a:t>
            </a:r>
            <a:r>
              <a:rPr lang="ru-RU" sz="4000" dirty="0" err="1">
                <a:solidFill>
                  <a:srgbClr val="FFFFFF"/>
                </a:solidFill>
              </a:rPr>
              <a:t>съобразени</a:t>
            </a:r>
            <a:r>
              <a:rPr lang="ru-RU" sz="4000" dirty="0">
                <a:solidFill>
                  <a:srgbClr val="FFFFFF"/>
                </a:solidFill>
              </a:rPr>
              <a:t>, </a:t>
            </a:r>
            <a:r>
              <a:rPr lang="ru-RU" sz="4000" dirty="0" err="1">
                <a:solidFill>
                  <a:srgbClr val="FFFFFF"/>
                </a:solidFill>
              </a:rPr>
              <a:t>базирани</a:t>
            </a:r>
            <a:r>
              <a:rPr lang="ru-RU" sz="4000" dirty="0">
                <a:solidFill>
                  <a:srgbClr val="FFFFFF"/>
                </a:solidFill>
              </a:rPr>
              <a:t> на </a:t>
            </a:r>
            <a:r>
              <a:rPr lang="ru-RU" sz="4000" dirty="0" err="1">
                <a:solidFill>
                  <a:srgbClr val="FFFFFF"/>
                </a:solidFill>
              </a:rPr>
              <a:t>настроението</a:t>
            </a:r>
            <a:r>
              <a:rPr lang="ru-RU" sz="4000" dirty="0">
                <a:solidFill>
                  <a:srgbClr val="FFFFFF"/>
                </a:solidFill>
              </a:rPr>
              <a:t> на потребителя, </a:t>
            </a:r>
            <a:r>
              <a:rPr lang="ru-RU" sz="4000" dirty="0" err="1">
                <a:solidFill>
                  <a:srgbClr val="FFFFFF"/>
                </a:solidFill>
              </a:rPr>
              <a:t>Потребителите</a:t>
            </a:r>
            <a:r>
              <a:rPr lang="ru-RU" sz="4000" dirty="0">
                <a:solidFill>
                  <a:srgbClr val="FFFFFF"/>
                </a:solidFill>
              </a:rPr>
              <a:t> </a:t>
            </a:r>
            <a:r>
              <a:rPr lang="ru-RU" sz="4000" dirty="0" err="1">
                <a:solidFill>
                  <a:srgbClr val="FFFFFF"/>
                </a:solidFill>
              </a:rPr>
              <a:t>посочват</a:t>
            </a:r>
            <a:r>
              <a:rPr lang="ru-RU" sz="4000" dirty="0">
                <a:solidFill>
                  <a:srgbClr val="FFFFFF"/>
                </a:solidFill>
              </a:rPr>
              <a:t> как се </a:t>
            </a:r>
            <a:r>
              <a:rPr lang="ru-RU" sz="4000" dirty="0" err="1">
                <a:solidFill>
                  <a:srgbClr val="FFFFFF"/>
                </a:solidFill>
              </a:rPr>
              <a:t>чувстват</a:t>
            </a:r>
            <a:r>
              <a:rPr lang="ru-RU" sz="4000" dirty="0">
                <a:solidFill>
                  <a:srgbClr val="FFFFFF"/>
                </a:solidFill>
              </a:rPr>
              <a:t> и </a:t>
            </a:r>
            <a:r>
              <a:rPr lang="ru-RU" sz="4000" dirty="0" err="1">
                <a:solidFill>
                  <a:srgbClr val="FFFFFF"/>
                </a:solidFill>
              </a:rPr>
              <a:t>приложението</a:t>
            </a:r>
            <a:r>
              <a:rPr lang="ru-RU" sz="4000" dirty="0">
                <a:solidFill>
                  <a:srgbClr val="FFFFFF"/>
                </a:solidFill>
              </a:rPr>
              <a:t> </a:t>
            </a:r>
            <a:r>
              <a:rPr lang="ru-RU" sz="4000" dirty="0" err="1">
                <a:solidFill>
                  <a:srgbClr val="FFFFFF"/>
                </a:solidFill>
              </a:rPr>
              <a:t>препоръчва</a:t>
            </a:r>
            <a:r>
              <a:rPr lang="ru-RU" sz="4000" dirty="0">
                <a:solidFill>
                  <a:srgbClr val="FFFFFF"/>
                </a:solidFill>
              </a:rPr>
              <a:t> </a:t>
            </a:r>
            <a:r>
              <a:rPr lang="ru-RU" sz="4000" dirty="0" err="1">
                <a:solidFill>
                  <a:srgbClr val="FFFFFF"/>
                </a:solidFill>
              </a:rPr>
              <a:t>дейности</a:t>
            </a:r>
            <a:r>
              <a:rPr lang="ru-RU" sz="4000" dirty="0">
                <a:solidFill>
                  <a:srgbClr val="FFFFFF"/>
                </a:solidFill>
              </a:rPr>
              <a:t> </a:t>
            </a:r>
            <a:r>
              <a:rPr lang="ru-RU" sz="4000" dirty="0" err="1">
                <a:solidFill>
                  <a:srgbClr val="FFFFFF"/>
                </a:solidFill>
              </a:rPr>
              <a:t>въз</a:t>
            </a:r>
            <a:r>
              <a:rPr lang="ru-RU" sz="4000" dirty="0">
                <a:solidFill>
                  <a:srgbClr val="FFFFFF"/>
                </a:solidFill>
              </a:rPr>
              <a:t> основа на </a:t>
            </a:r>
            <a:r>
              <a:rPr lang="ru-RU" sz="4000" dirty="0" err="1">
                <a:solidFill>
                  <a:srgbClr val="FFFFFF"/>
                </a:solidFill>
              </a:rPr>
              <a:t>настроението</a:t>
            </a:r>
            <a:r>
              <a:rPr lang="ru-RU" sz="4000" dirty="0">
                <a:solidFill>
                  <a:srgbClr val="FFFFFF"/>
                </a:solidFill>
              </a:rPr>
              <a:t> им, </a:t>
            </a:r>
            <a:r>
              <a:rPr lang="ru-RU" sz="4000">
                <a:solidFill>
                  <a:srgbClr val="FFFFFF"/>
                </a:solidFill>
              </a:rPr>
              <a:t>като</a:t>
            </a:r>
            <a:r>
              <a:rPr lang="ru-RU" sz="4000" dirty="0">
                <a:solidFill>
                  <a:srgbClr val="FFFFFF"/>
                </a:solidFill>
              </a:rPr>
              <a:t> </a:t>
            </a:r>
            <a:r>
              <a:rPr lang="ru-RU" sz="4000" dirty="0" err="1">
                <a:solidFill>
                  <a:srgbClr val="FFFFFF"/>
                </a:solidFill>
              </a:rPr>
              <a:t>съчетава</a:t>
            </a:r>
            <a:r>
              <a:rPr lang="ru-RU" sz="4000" dirty="0">
                <a:solidFill>
                  <a:srgbClr val="FFFFFF"/>
                </a:solidFill>
              </a:rPr>
              <a:t> </a:t>
            </a:r>
            <a:r>
              <a:rPr lang="ru-RU" sz="4000" dirty="0" err="1">
                <a:solidFill>
                  <a:srgbClr val="FFFFFF"/>
                </a:solidFill>
              </a:rPr>
              <a:t>психическо</a:t>
            </a:r>
            <a:r>
              <a:rPr lang="ru-RU" sz="4000" dirty="0">
                <a:solidFill>
                  <a:srgbClr val="FFFFFF"/>
                </a:solidFill>
              </a:rPr>
              <a:t> и </a:t>
            </a:r>
            <a:r>
              <a:rPr lang="ru-RU" sz="4000" dirty="0" err="1">
                <a:solidFill>
                  <a:srgbClr val="FFFFFF"/>
                </a:solidFill>
              </a:rPr>
              <a:t>физическо</a:t>
            </a:r>
            <a:r>
              <a:rPr lang="ru-RU" sz="4000" dirty="0">
                <a:solidFill>
                  <a:srgbClr val="FFFFFF"/>
                </a:solidFill>
              </a:rPr>
              <a:t> </a:t>
            </a:r>
            <a:r>
              <a:rPr lang="ru-RU" sz="4000" dirty="0" err="1">
                <a:solidFill>
                  <a:srgbClr val="FFFFFF"/>
                </a:solidFill>
              </a:rPr>
              <a:t>здраве</a:t>
            </a:r>
            <a:endParaRPr lang="bg-BG" sz="40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C726E33-42CE-9DDC-0979-6D90800076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6999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541389" y="1196021"/>
            <a:ext cx="13205222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Как работи проектът?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68F124-6B5E-4A86-4C82-5DDA0167418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88" r="61141"/>
          <a:stretch/>
        </p:blipFill>
        <p:spPr>
          <a:xfrm>
            <a:off x="0" y="3936563"/>
            <a:ext cx="6781800" cy="63526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6EAE81-2134-849B-A2EA-6B0EAC63AFD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845" t="50048"/>
          <a:stretch/>
        </p:blipFill>
        <p:spPr>
          <a:xfrm>
            <a:off x="10058400" y="5387696"/>
            <a:ext cx="8229600" cy="4903702"/>
          </a:xfrm>
          <a:prstGeom prst="rect">
            <a:avLst/>
          </a:prstGeom>
        </p:spPr>
      </p:pic>
      <p:sp>
        <p:nvSpPr>
          <p:cNvPr id="2" name="Блоксхема: съединение 1">
            <a:extLst>
              <a:ext uri="{FF2B5EF4-FFF2-40B4-BE49-F238E27FC236}">
                <a16:creationId xmlns:a16="http://schemas.microsoft.com/office/drawing/2014/main" id="{A7028356-7F7F-3286-7DBE-AB48BB3F58C1}"/>
              </a:ext>
            </a:extLst>
          </p:cNvPr>
          <p:cNvSpPr/>
          <p:nvPr/>
        </p:nvSpPr>
        <p:spPr>
          <a:xfrm>
            <a:off x="2971800" y="3314700"/>
            <a:ext cx="2286000" cy="2286000"/>
          </a:xfrm>
          <a:prstGeom prst="flowChartConnec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>
                <a:solidFill>
                  <a:srgbClr val="FFFFFF"/>
                </a:solidFill>
              </a:rPr>
              <a:t>Потребителя попълва </a:t>
            </a:r>
          </a:p>
        </p:txBody>
      </p:sp>
      <p:cxnSp>
        <p:nvCxnSpPr>
          <p:cNvPr id="6" name="Съединител &quot;права стрелка&quot; 5">
            <a:extLst>
              <a:ext uri="{FF2B5EF4-FFF2-40B4-BE49-F238E27FC236}">
                <a16:creationId xmlns:a16="http://schemas.microsoft.com/office/drawing/2014/main" id="{2F10373F-0359-9B14-F2A6-26DF7748BF43}"/>
              </a:ext>
            </a:extLst>
          </p:cNvPr>
          <p:cNvCxnSpPr>
            <a:cxnSpLocks/>
            <a:stCxn id="2" idx="6"/>
            <a:endCxn id="10" idx="2"/>
          </p:cNvCxnSpPr>
          <p:nvPr/>
        </p:nvCxnSpPr>
        <p:spPr>
          <a:xfrm flipV="1">
            <a:off x="5257800" y="4455701"/>
            <a:ext cx="1600200" cy="1999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Блоксхема: съединение 9">
            <a:extLst>
              <a:ext uri="{FF2B5EF4-FFF2-40B4-BE49-F238E27FC236}">
                <a16:creationId xmlns:a16="http://schemas.microsoft.com/office/drawing/2014/main" id="{34292900-B032-CDA4-15D0-EBC7504F5270}"/>
              </a:ext>
            </a:extLst>
          </p:cNvPr>
          <p:cNvSpPr/>
          <p:nvPr/>
        </p:nvSpPr>
        <p:spPr>
          <a:xfrm>
            <a:off x="6858000" y="3312701"/>
            <a:ext cx="2286000" cy="2286000"/>
          </a:xfrm>
          <a:prstGeom prst="flowChartConnec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rgbClr val="FFFFFF"/>
                </a:solidFill>
              </a:rPr>
              <a:t>Javascript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bg-BG" dirty="0">
                <a:solidFill>
                  <a:srgbClr val="FFFFFF"/>
                </a:solidFill>
              </a:rPr>
              <a:t>файла взима данните и ги преобразува в масив</a:t>
            </a:r>
          </a:p>
        </p:txBody>
      </p:sp>
      <p:cxnSp>
        <p:nvCxnSpPr>
          <p:cNvPr id="12" name="Съединител &quot;права стрелка&quot; 11">
            <a:extLst>
              <a:ext uri="{FF2B5EF4-FFF2-40B4-BE49-F238E27FC236}">
                <a16:creationId xmlns:a16="http://schemas.microsoft.com/office/drawing/2014/main" id="{47FB0E0B-2E61-4A43-DA2E-EFD4CF2D27F7}"/>
              </a:ext>
            </a:extLst>
          </p:cNvPr>
          <p:cNvCxnSpPr>
            <a:cxnSpLocks/>
            <a:stCxn id="10" idx="6"/>
            <a:endCxn id="15" idx="2"/>
          </p:cNvCxnSpPr>
          <p:nvPr/>
        </p:nvCxnSpPr>
        <p:spPr>
          <a:xfrm flipV="1">
            <a:off x="9144000" y="4452079"/>
            <a:ext cx="1485900" cy="3622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Блоксхема: съединение 14">
            <a:extLst>
              <a:ext uri="{FF2B5EF4-FFF2-40B4-BE49-F238E27FC236}">
                <a16:creationId xmlns:a16="http://schemas.microsoft.com/office/drawing/2014/main" id="{A3F9DA3B-4558-BE00-C64E-92AD0B9ECB5F}"/>
              </a:ext>
            </a:extLst>
          </p:cNvPr>
          <p:cNvSpPr/>
          <p:nvPr/>
        </p:nvSpPr>
        <p:spPr>
          <a:xfrm>
            <a:off x="10629900" y="3309079"/>
            <a:ext cx="2286000" cy="2286000"/>
          </a:xfrm>
          <a:prstGeom prst="flowChartConnec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Python </a:t>
            </a:r>
            <a:r>
              <a:rPr lang="bg-BG" dirty="0">
                <a:solidFill>
                  <a:srgbClr val="FFFFFF"/>
                </a:solidFill>
              </a:rPr>
              <a:t>файл</a:t>
            </a:r>
            <a:r>
              <a:rPr lang="en-US" dirty="0">
                <a:solidFill>
                  <a:srgbClr val="FFFFFF"/>
                </a:solidFill>
              </a:rPr>
              <a:t>a</a:t>
            </a:r>
            <a:r>
              <a:rPr lang="bg-BG" dirty="0">
                <a:solidFill>
                  <a:srgbClr val="FFFFFF"/>
                </a:solidFill>
              </a:rPr>
              <a:t> взима масива, превръща го в изречение и го праща към </a:t>
            </a:r>
            <a:r>
              <a:rPr lang="en-US" dirty="0">
                <a:solidFill>
                  <a:srgbClr val="FFFFFF"/>
                </a:solidFill>
              </a:rPr>
              <a:t> AI</a:t>
            </a:r>
            <a:endParaRPr lang="bg-BG" dirty="0">
              <a:solidFill>
                <a:srgbClr val="FFFFFF"/>
              </a:solidFill>
            </a:endParaRPr>
          </a:p>
        </p:txBody>
      </p:sp>
      <p:sp>
        <p:nvSpPr>
          <p:cNvPr id="18" name="Блоксхема: съединение 17">
            <a:extLst>
              <a:ext uri="{FF2B5EF4-FFF2-40B4-BE49-F238E27FC236}">
                <a16:creationId xmlns:a16="http://schemas.microsoft.com/office/drawing/2014/main" id="{BA135B88-D6BA-92E6-762F-F9E799C30FF1}"/>
              </a:ext>
            </a:extLst>
          </p:cNvPr>
          <p:cNvSpPr/>
          <p:nvPr/>
        </p:nvSpPr>
        <p:spPr>
          <a:xfrm>
            <a:off x="14115505" y="4741971"/>
            <a:ext cx="2370909" cy="2370909"/>
          </a:xfrm>
          <a:prstGeom prst="flowChartConnec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>
                <a:solidFill>
                  <a:srgbClr val="FFFFFF"/>
                </a:solidFill>
              </a:rPr>
              <a:t>А</a:t>
            </a:r>
            <a:r>
              <a:rPr lang="en-US" dirty="0">
                <a:solidFill>
                  <a:srgbClr val="FFFFFF"/>
                </a:solidFill>
              </a:rPr>
              <a:t>I </a:t>
            </a:r>
            <a:r>
              <a:rPr lang="bg-BG" dirty="0">
                <a:solidFill>
                  <a:srgbClr val="FFFFFF"/>
                </a:solidFill>
              </a:rPr>
              <a:t>взима информацията, обработва я и връща отговор</a:t>
            </a:r>
          </a:p>
        </p:txBody>
      </p:sp>
      <p:cxnSp>
        <p:nvCxnSpPr>
          <p:cNvPr id="19" name="Съединител &quot;права стрелка&quot; 18">
            <a:extLst>
              <a:ext uri="{FF2B5EF4-FFF2-40B4-BE49-F238E27FC236}">
                <a16:creationId xmlns:a16="http://schemas.microsoft.com/office/drawing/2014/main" id="{E8A95A80-7E5A-AC09-FDF7-8191E22FE4A3}"/>
              </a:ext>
            </a:extLst>
          </p:cNvPr>
          <p:cNvCxnSpPr>
            <a:cxnSpLocks/>
            <a:stCxn id="15" idx="6"/>
            <a:endCxn id="18" idx="1"/>
          </p:cNvCxnSpPr>
          <p:nvPr/>
        </p:nvCxnSpPr>
        <p:spPr>
          <a:xfrm>
            <a:off x="12915900" y="4452079"/>
            <a:ext cx="1546817" cy="637104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3" name="Блоксхема: съединение 22">
            <a:extLst>
              <a:ext uri="{FF2B5EF4-FFF2-40B4-BE49-F238E27FC236}">
                <a16:creationId xmlns:a16="http://schemas.microsoft.com/office/drawing/2014/main" id="{0868D577-69A7-B773-91AB-3944249730B1}"/>
              </a:ext>
            </a:extLst>
          </p:cNvPr>
          <p:cNvSpPr/>
          <p:nvPr/>
        </p:nvSpPr>
        <p:spPr>
          <a:xfrm>
            <a:off x="10629900" y="6534318"/>
            <a:ext cx="2286000" cy="2286000"/>
          </a:xfrm>
          <a:prstGeom prst="flowChartConnec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Python </a:t>
            </a:r>
            <a:r>
              <a:rPr lang="bg-BG" dirty="0">
                <a:solidFill>
                  <a:srgbClr val="FFFFFF"/>
                </a:solidFill>
              </a:rPr>
              <a:t>получава отговора и го праща към </a:t>
            </a:r>
            <a:r>
              <a:rPr lang="en-US" dirty="0" err="1">
                <a:solidFill>
                  <a:srgbClr val="FFFFFF"/>
                </a:solidFill>
              </a:rPr>
              <a:t>Javascript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bg-BG" dirty="0">
                <a:solidFill>
                  <a:srgbClr val="FFFFFF"/>
                </a:solidFill>
              </a:rPr>
              <a:t>файла</a:t>
            </a:r>
          </a:p>
        </p:txBody>
      </p:sp>
      <p:cxnSp>
        <p:nvCxnSpPr>
          <p:cNvPr id="24" name="Съединител &quot;права стрелка&quot; 23">
            <a:extLst>
              <a:ext uri="{FF2B5EF4-FFF2-40B4-BE49-F238E27FC236}">
                <a16:creationId xmlns:a16="http://schemas.microsoft.com/office/drawing/2014/main" id="{EFF60805-514E-8298-92E1-854ADE7B0060}"/>
              </a:ext>
            </a:extLst>
          </p:cNvPr>
          <p:cNvCxnSpPr>
            <a:cxnSpLocks/>
            <a:stCxn id="18" idx="3"/>
            <a:endCxn id="23" idx="6"/>
          </p:cNvCxnSpPr>
          <p:nvPr/>
        </p:nvCxnSpPr>
        <p:spPr>
          <a:xfrm flipH="1">
            <a:off x="12915900" y="6765668"/>
            <a:ext cx="1546817" cy="91165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" name="Блоксхема: съединение 26">
            <a:extLst>
              <a:ext uri="{FF2B5EF4-FFF2-40B4-BE49-F238E27FC236}">
                <a16:creationId xmlns:a16="http://schemas.microsoft.com/office/drawing/2014/main" id="{2CB033C4-788A-39E6-C58E-536DF703517E}"/>
              </a:ext>
            </a:extLst>
          </p:cNvPr>
          <p:cNvSpPr/>
          <p:nvPr/>
        </p:nvSpPr>
        <p:spPr>
          <a:xfrm>
            <a:off x="6858000" y="6534318"/>
            <a:ext cx="2286000" cy="2286000"/>
          </a:xfrm>
          <a:prstGeom prst="flowChartConnec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rgbClr val="FFFFFF"/>
                </a:solidFill>
              </a:rPr>
              <a:t>Javascript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bg-BG" dirty="0">
                <a:solidFill>
                  <a:srgbClr val="FFFFFF"/>
                </a:solidFill>
              </a:rPr>
              <a:t>файла взима отговора и го праща към </a:t>
            </a:r>
            <a:r>
              <a:rPr lang="en-US" dirty="0">
                <a:solidFill>
                  <a:srgbClr val="FFFFFF"/>
                </a:solidFill>
              </a:rPr>
              <a:t>HTML </a:t>
            </a:r>
            <a:r>
              <a:rPr lang="bg-BG" dirty="0">
                <a:solidFill>
                  <a:srgbClr val="FFFFFF"/>
                </a:solidFill>
              </a:rPr>
              <a:t>файла</a:t>
            </a:r>
          </a:p>
        </p:txBody>
      </p:sp>
      <p:cxnSp>
        <p:nvCxnSpPr>
          <p:cNvPr id="28" name="Съединител &quot;права стрелка&quot; 27">
            <a:extLst>
              <a:ext uri="{FF2B5EF4-FFF2-40B4-BE49-F238E27FC236}">
                <a16:creationId xmlns:a16="http://schemas.microsoft.com/office/drawing/2014/main" id="{916E8D15-B9A6-AE2E-1828-A494D42599D7}"/>
              </a:ext>
            </a:extLst>
          </p:cNvPr>
          <p:cNvCxnSpPr>
            <a:cxnSpLocks/>
            <a:stCxn id="23" idx="2"/>
            <a:endCxn id="27" idx="6"/>
          </p:cNvCxnSpPr>
          <p:nvPr/>
        </p:nvCxnSpPr>
        <p:spPr>
          <a:xfrm flipH="1">
            <a:off x="9144000" y="7677318"/>
            <a:ext cx="1485900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1" name="Блоксхема: съединение 30">
            <a:extLst>
              <a:ext uri="{FF2B5EF4-FFF2-40B4-BE49-F238E27FC236}">
                <a16:creationId xmlns:a16="http://schemas.microsoft.com/office/drawing/2014/main" id="{E0AC8EE5-B0C7-8CEB-CC26-5C8F275D7AE0}"/>
              </a:ext>
            </a:extLst>
          </p:cNvPr>
          <p:cNvSpPr/>
          <p:nvPr/>
        </p:nvSpPr>
        <p:spPr>
          <a:xfrm>
            <a:off x="2956560" y="6531052"/>
            <a:ext cx="2286000" cy="2286000"/>
          </a:xfrm>
          <a:prstGeom prst="flowChartConnec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HTML </a:t>
            </a:r>
            <a:r>
              <a:rPr lang="bg-BG" dirty="0">
                <a:solidFill>
                  <a:srgbClr val="FFFFFF"/>
                </a:solidFill>
              </a:rPr>
              <a:t>файла изписва отговора</a:t>
            </a:r>
          </a:p>
        </p:txBody>
      </p:sp>
      <p:cxnSp>
        <p:nvCxnSpPr>
          <p:cNvPr id="32" name="Съединител &quot;права стрелка&quot; 31">
            <a:extLst>
              <a:ext uri="{FF2B5EF4-FFF2-40B4-BE49-F238E27FC236}">
                <a16:creationId xmlns:a16="http://schemas.microsoft.com/office/drawing/2014/main" id="{4B1955B6-C180-33BD-5FF7-BCAAE0E7C74C}"/>
              </a:ext>
            </a:extLst>
          </p:cNvPr>
          <p:cNvCxnSpPr>
            <a:cxnSpLocks/>
            <a:endCxn id="31" idx="6"/>
          </p:cNvCxnSpPr>
          <p:nvPr/>
        </p:nvCxnSpPr>
        <p:spPr>
          <a:xfrm flipH="1">
            <a:off x="5242560" y="7651862"/>
            <a:ext cx="1482592" cy="2219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048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1437620">
                <a:moveTo>
                  <a:pt x="0" y="0"/>
                </a:moveTo>
                <a:lnTo>
                  <a:pt x="18288000" y="0"/>
                </a:lnTo>
                <a:lnTo>
                  <a:pt x="18288000" y="11437620"/>
                </a:lnTo>
                <a:lnTo>
                  <a:pt x="0" y="114376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bg-BG" dirty="0"/>
          </a:p>
        </p:txBody>
      </p:sp>
      <p:sp>
        <p:nvSpPr>
          <p:cNvPr id="3" name="TextBox 3"/>
          <p:cNvSpPr txBox="1"/>
          <p:nvPr/>
        </p:nvSpPr>
        <p:spPr>
          <a:xfrm>
            <a:off x="1028700" y="838200"/>
            <a:ext cx="16363116" cy="170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Използвани технологии</a:t>
            </a:r>
          </a:p>
        </p:txBody>
      </p:sp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B54E8BC6-7F7F-8D6B-EC1B-5CBBB1DDE316}"/>
              </a:ext>
            </a:extLst>
          </p:cNvPr>
          <p:cNvSpPr txBox="1"/>
          <p:nvPr/>
        </p:nvSpPr>
        <p:spPr>
          <a:xfrm>
            <a:off x="3338639" y="3961913"/>
            <a:ext cx="102429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342900" fontAlgn="base">
              <a:buFont typeface="+mj-lt"/>
              <a:buAutoNum type="arabicPeriod"/>
            </a:pPr>
            <a:r>
              <a:rPr lang="en-US" sz="4000" dirty="0">
                <a:solidFill>
                  <a:srgbClr val="FFFFFF"/>
                </a:solidFill>
                <a:latin typeface="Canva Sans"/>
              </a:rPr>
              <a:t>HTML</a:t>
            </a:r>
          </a:p>
          <a:p>
            <a:pPr algn="l" fontAlgn="base">
              <a:buFont typeface="+mj-lt"/>
              <a:buAutoNum type="arabicPeriod"/>
            </a:pPr>
            <a:r>
              <a:rPr lang="en-US" sz="4000" dirty="0">
                <a:solidFill>
                  <a:srgbClr val="FFFFFF"/>
                </a:solidFill>
                <a:latin typeface="Canva Sans"/>
              </a:rPr>
              <a:t>CSS</a:t>
            </a:r>
          </a:p>
          <a:p>
            <a:pPr algn="l" fontAlgn="base">
              <a:buFont typeface="+mj-lt"/>
              <a:buAutoNum type="arabicPeriod"/>
            </a:pPr>
            <a:r>
              <a:rPr lang="en-US" sz="4000" dirty="0">
                <a:solidFill>
                  <a:srgbClr val="FFFFFF"/>
                </a:solidFill>
                <a:latin typeface="Canva Sans"/>
              </a:rPr>
              <a:t>JS</a:t>
            </a:r>
          </a:p>
          <a:p>
            <a:pPr algn="l" fontAlgn="base">
              <a:buFont typeface="+mj-lt"/>
              <a:buAutoNum type="arabicPeriod"/>
            </a:pPr>
            <a:r>
              <a:rPr lang="en-US" sz="4000" dirty="0">
                <a:solidFill>
                  <a:srgbClr val="FFFFFF"/>
                </a:solidFill>
                <a:latin typeface="Canva Sans"/>
              </a:rPr>
              <a:t>PYTHON</a:t>
            </a:r>
          </a:p>
          <a:p>
            <a:pPr algn="l" fontAlgn="base">
              <a:buFont typeface="+mj-lt"/>
              <a:buAutoNum type="arabicPeriod"/>
            </a:pPr>
            <a:r>
              <a:rPr lang="en-US" sz="4000" dirty="0">
                <a:solidFill>
                  <a:srgbClr val="FFFFFF"/>
                </a:solidFill>
                <a:latin typeface="Canva Sans"/>
              </a:rPr>
              <a:t>Flask</a:t>
            </a:r>
          </a:p>
          <a:p>
            <a:pPr algn="l" fontAlgn="base">
              <a:buFont typeface="+mj-lt"/>
              <a:buAutoNum type="arabicPeriod"/>
            </a:pPr>
            <a:r>
              <a:rPr lang="en-US" sz="4000" dirty="0">
                <a:solidFill>
                  <a:srgbClr val="FFFFFF"/>
                </a:solidFill>
                <a:latin typeface="Canva Sans"/>
              </a:rPr>
              <a:t>PostgreSQL</a:t>
            </a:r>
          </a:p>
        </p:txBody>
      </p:sp>
      <p:sp>
        <p:nvSpPr>
          <p:cNvPr id="8" name="Правоъгълник 7">
            <a:extLst>
              <a:ext uri="{FF2B5EF4-FFF2-40B4-BE49-F238E27FC236}">
                <a16:creationId xmlns:a16="http://schemas.microsoft.com/office/drawing/2014/main" id="{1867AC28-FF08-0951-365D-7B770C71D170}"/>
              </a:ext>
            </a:extLst>
          </p:cNvPr>
          <p:cNvSpPr/>
          <p:nvPr/>
        </p:nvSpPr>
        <p:spPr>
          <a:xfrm>
            <a:off x="10530840" y="2648131"/>
            <a:ext cx="7802880" cy="76388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pic>
        <p:nvPicPr>
          <p:cNvPr id="1026" name="Picture 2" descr="Python (programming language) - Wikipedia">
            <a:extLst>
              <a:ext uri="{FF2B5EF4-FFF2-40B4-BE49-F238E27FC236}">
                <a16:creationId xmlns:a16="http://schemas.microsoft.com/office/drawing/2014/main" id="{61B07DD3-9CC2-C746-07A4-28B61CA3A6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14019" y="2959986"/>
            <a:ext cx="2042087" cy="224118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98E3DED-02DB-CF41-C634-0DE1AC6C05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9350" y="6675594"/>
            <a:ext cx="2241189" cy="224118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34" name="Picture 10" descr="CSS - Vikipedi">
            <a:extLst>
              <a:ext uri="{FF2B5EF4-FFF2-40B4-BE49-F238E27FC236}">
                <a16:creationId xmlns:a16="http://schemas.microsoft.com/office/drawing/2014/main" id="{C5AC6422-9D22-2144-D330-94DF9BED38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6095" y="2928239"/>
            <a:ext cx="1657084" cy="2339413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AutoShape 12" descr="Flask (web framework) - Wikipedia">
            <a:extLst>
              <a:ext uri="{FF2B5EF4-FFF2-40B4-BE49-F238E27FC236}">
                <a16:creationId xmlns:a16="http://schemas.microsoft.com/office/drawing/2014/main" id="{B1C12CA9-19D9-230E-30D1-546213C45DB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7" name="AutoShape 14" descr="Flask (web framework) - Wikipedia">
            <a:extLst>
              <a:ext uri="{FF2B5EF4-FFF2-40B4-BE49-F238E27FC236}">
                <a16:creationId xmlns:a16="http://schemas.microsoft.com/office/drawing/2014/main" id="{8C695DE0-E4E7-62F0-6434-37F78BF4FC1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44000" y="5143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pic>
        <p:nvPicPr>
          <p:cNvPr id="1040" name="Picture 16" descr="Cos'è Flask e a cosa serve">
            <a:extLst>
              <a:ext uri="{FF2B5EF4-FFF2-40B4-BE49-F238E27FC236}">
                <a16:creationId xmlns:a16="http://schemas.microsoft.com/office/drawing/2014/main" id="{27CBC9E9-7C8D-43C6-18B8-231991A763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99123" y="7200900"/>
            <a:ext cx="2284030" cy="2933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42" name="Picture 18" descr="PostgreSQL - QGIS.бг докс">
            <a:extLst>
              <a:ext uri="{FF2B5EF4-FFF2-40B4-BE49-F238E27FC236}">
                <a16:creationId xmlns:a16="http://schemas.microsoft.com/office/drawing/2014/main" id="{5F945CA9-E646-4B6B-B965-09BA5A6F58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13780" y="6147732"/>
            <a:ext cx="3456707" cy="3462947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28" name="Picture 4" descr="JavaScript – Уикипедия">
            <a:extLst>
              <a:ext uri="{FF2B5EF4-FFF2-40B4-BE49-F238E27FC236}">
                <a16:creationId xmlns:a16="http://schemas.microsoft.com/office/drawing/2014/main" id="{CD3C84D0-6FBC-D1D2-71C5-9C5A99510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48672" y="4813865"/>
            <a:ext cx="2117114" cy="2117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E8D8169-51E7-7C11-4135-7215178C5F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1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 flipV="1">
            <a:off x="1028700" y="6112032"/>
            <a:ext cx="16230600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bg-BG"/>
          </a:p>
        </p:txBody>
      </p:sp>
      <p:sp>
        <p:nvSpPr>
          <p:cNvPr id="4" name="Freeform 4"/>
          <p:cNvSpPr/>
          <p:nvPr/>
        </p:nvSpPr>
        <p:spPr>
          <a:xfrm>
            <a:off x="5612375" y="4803694"/>
            <a:ext cx="2616676" cy="2616676"/>
          </a:xfrm>
          <a:custGeom>
            <a:avLst/>
            <a:gdLst/>
            <a:ahLst/>
            <a:cxnLst/>
            <a:rect l="l" t="t" r="r" b="b"/>
            <a:pathLst>
              <a:path w="2616676" h="2616676">
                <a:moveTo>
                  <a:pt x="0" y="0"/>
                </a:moveTo>
                <a:lnTo>
                  <a:pt x="2616676" y="0"/>
                </a:lnTo>
                <a:lnTo>
                  <a:pt x="2616676" y="2616676"/>
                </a:lnTo>
                <a:lnTo>
                  <a:pt x="0" y="26166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  <p:sp>
        <p:nvSpPr>
          <p:cNvPr id="5" name="Freeform 5"/>
          <p:cNvSpPr/>
          <p:nvPr/>
        </p:nvSpPr>
        <p:spPr>
          <a:xfrm>
            <a:off x="882487" y="4660098"/>
            <a:ext cx="2616676" cy="2616676"/>
          </a:xfrm>
          <a:custGeom>
            <a:avLst/>
            <a:gdLst/>
            <a:ahLst/>
            <a:cxnLst/>
            <a:rect l="l" t="t" r="r" b="b"/>
            <a:pathLst>
              <a:path w="2616676" h="2616676">
                <a:moveTo>
                  <a:pt x="0" y="0"/>
                </a:moveTo>
                <a:lnTo>
                  <a:pt x="2616676" y="0"/>
                </a:lnTo>
                <a:lnTo>
                  <a:pt x="2616676" y="2616676"/>
                </a:lnTo>
                <a:lnTo>
                  <a:pt x="0" y="26166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  <p:sp>
        <p:nvSpPr>
          <p:cNvPr id="6" name="Freeform 6"/>
          <p:cNvSpPr/>
          <p:nvPr/>
        </p:nvSpPr>
        <p:spPr>
          <a:xfrm>
            <a:off x="10342264" y="4886635"/>
            <a:ext cx="2450794" cy="2450794"/>
          </a:xfrm>
          <a:custGeom>
            <a:avLst/>
            <a:gdLst/>
            <a:ahLst/>
            <a:cxnLst/>
            <a:rect l="l" t="t" r="r" b="b"/>
            <a:pathLst>
              <a:path w="2450794" h="2450794">
                <a:moveTo>
                  <a:pt x="0" y="0"/>
                </a:moveTo>
                <a:lnTo>
                  <a:pt x="2450793" y="0"/>
                </a:lnTo>
                <a:lnTo>
                  <a:pt x="2450793" y="2450794"/>
                </a:lnTo>
                <a:lnTo>
                  <a:pt x="0" y="245079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  <p:sp>
        <p:nvSpPr>
          <p:cNvPr id="7" name="Freeform 7"/>
          <p:cNvSpPr/>
          <p:nvPr/>
        </p:nvSpPr>
        <p:spPr>
          <a:xfrm>
            <a:off x="14172127" y="4171871"/>
            <a:ext cx="3452535" cy="3452535"/>
          </a:xfrm>
          <a:custGeom>
            <a:avLst/>
            <a:gdLst/>
            <a:ahLst/>
            <a:cxnLst/>
            <a:rect l="l" t="t" r="r" b="b"/>
            <a:pathLst>
              <a:path w="3452535" h="3452535">
                <a:moveTo>
                  <a:pt x="0" y="0"/>
                </a:moveTo>
                <a:lnTo>
                  <a:pt x="3452534" y="0"/>
                </a:lnTo>
                <a:lnTo>
                  <a:pt x="3452534" y="3452535"/>
                </a:lnTo>
                <a:lnTo>
                  <a:pt x="0" y="345253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  <p:sp>
        <p:nvSpPr>
          <p:cNvPr id="9" name="TextBox 9"/>
          <p:cNvSpPr txBox="1"/>
          <p:nvPr/>
        </p:nvSpPr>
        <p:spPr>
          <a:xfrm>
            <a:off x="3392150" y="838200"/>
            <a:ext cx="11636216" cy="170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Процес на работа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04215" y="7219624"/>
            <a:ext cx="3173220" cy="918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48"/>
              </a:lnSpc>
              <a:spcBef>
                <a:spcPct val="0"/>
              </a:spcBef>
            </a:pPr>
            <a:r>
              <a:rPr lang="bg-BG" sz="2677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Първи ден:</a:t>
            </a:r>
            <a:br>
              <a:rPr lang="bg-BG" sz="2677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</a:br>
            <a:r>
              <a:rPr lang="bg-BG" sz="2677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Генериране на идеи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399537" y="3492369"/>
            <a:ext cx="3173220" cy="1395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48"/>
              </a:lnSpc>
              <a:spcBef>
                <a:spcPct val="0"/>
              </a:spcBef>
            </a:pPr>
            <a:r>
              <a:rPr lang="bg-BG" sz="2677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Първи ден:</a:t>
            </a:r>
          </a:p>
          <a:p>
            <a:pPr algn="ctr">
              <a:lnSpc>
                <a:spcPts val="3748"/>
              </a:lnSpc>
              <a:spcBef>
                <a:spcPct val="0"/>
              </a:spcBef>
            </a:pPr>
            <a:r>
              <a:rPr lang="en-US" sz="2677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Планиране</a:t>
            </a:r>
            <a:r>
              <a:rPr lang="en-US" sz="2677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и </a:t>
            </a:r>
            <a:r>
              <a:rPr lang="en-US" sz="2677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разпределение</a:t>
            </a:r>
            <a:endParaRPr lang="en-US" sz="2677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9981050" y="7363220"/>
            <a:ext cx="3173220" cy="918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48"/>
              </a:lnSpc>
              <a:spcBef>
                <a:spcPct val="0"/>
              </a:spcBef>
            </a:pPr>
            <a:r>
              <a:rPr lang="bg-BG" sz="2677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Първи и втори ден:</a:t>
            </a:r>
            <a:br>
              <a:rPr lang="bg-BG" sz="2677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</a:br>
            <a:r>
              <a:rPr lang="bg-BG" sz="2677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Разработка</a:t>
            </a:r>
            <a:endParaRPr lang="en-US" sz="2677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4319850" y="3630303"/>
            <a:ext cx="3304812" cy="446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48"/>
              </a:lnSpc>
              <a:spcBef>
                <a:spcPct val="0"/>
              </a:spcBef>
            </a:pPr>
            <a:r>
              <a:rPr lang="bg-BG" sz="2677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П</a:t>
            </a:r>
            <a:r>
              <a:rPr lang="en-US" sz="2677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редизвикателства</a:t>
            </a:r>
            <a:endParaRPr lang="en-US" sz="2677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638505-6D27-858B-000D-430B0CD5589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271" b="32457"/>
          <a:stretch/>
        </p:blipFill>
        <p:spPr>
          <a:xfrm>
            <a:off x="13005" y="0"/>
            <a:ext cx="8016076" cy="66598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C356D2C-426E-543D-0144-8FBA3BD43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8288001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459855" y="2300950"/>
            <a:ext cx="5368290" cy="2581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0"/>
              </a:lnSpc>
            </a:pPr>
            <a:r>
              <a:rPr lang="en-US" sz="15000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Демо</a:t>
            </a:r>
          </a:p>
        </p:txBody>
      </p:sp>
      <p:sp>
        <p:nvSpPr>
          <p:cNvPr id="4" name="Freeform 4"/>
          <p:cNvSpPr/>
          <p:nvPr/>
        </p:nvSpPr>
        <p:spPr>
          <a:xfrm>
            <a:off x="6545736" y="4511749"/>
            <a:ext cx="5488700" cy="5488700"/>
          </a:xfrm>
          <a:custGeom>
            <a:avLst/>
            <a:gdLst/>
            <a:ahLst/>
            <a:cxnLst/>
            <a:rect l="l" t="t" r="r" b="b"/>
            <a:pathLst>
              <a:path w="5488700" h="5488700">
                <a:moveTo>
                  <a:pt x="0" y="0"/>
                </a:moveTo>
                <a:lnTo>
                  <a:pt x="5488700" y="0"/>
                </a:lnTo>
                <a:lnTo>
                  <a:pt x="5488700" y="5488700"/>
                </a:lnTo>
                <a:lnTo>
                  <a:pt x="0" y="54887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29701E-E99D-3018-1E72-0E527D4384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518"/>
          <a:stretch/>
        </p:blipFill>
        <p:spPr>
          <a:xfrm>
            <a:off x="-2" y="-1"/>
            <a:ext cx="18288001" cy="323850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5B4BEDE-55B8-C7CC-A7F4-2DE5C16745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6999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>
            <a:off x="11963400" y="4162965"/>
            <a:ext cx="6671837" cy="6671837"/>
          </a:xfrm>
          <a:custGeom>
            <a:avLst/>
            <a:gdLst/>
            <a:ahLst/>
            <a:cxnLst/>
            <a:rect l="l" t="t" r="r" b="b"/>
            <a:pathLst>
              <a:path w="6671837" h="6671837">
                <a:moveTo>
                  <a:pt x="0" y="0"/>
                </a:moveTo>
                <a:lnTo>
                  <a:pt x="6671836" y="0"/>
                </a:lnTo>
                <a:lnTo>
                  <a:pt x="6671836" y="6671837"/>
                </a:lnTo>
                <a:lnTo>
                  <a:pt x="0" y="66718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  <p:sp>
        <p:nvSpPr>
          <p:cNvPr id="5" name="TextBox 5"/>
          <p:cNvSpPr txBox="1"/>
          <p:nvPr/>
        </p:nvSpPr>
        <p:spPr>
          <a:xfrm>
            <a:off x="2326721" y="2730236"/>
            <a:ext cx="11665030" cy="3162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295400" lvl="1" indent="-647700" algn="l">
              <a:lnSpc>
                <a:spcPts val="8400"/>
              </a:lnSpc>
              <a:buFont typeface="Arial"/>
              <a:buChar char="•"/>
            </a:pPr>
            <a:r>
              <a:rPr lang="en-US" sz="6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вашия</a:t>
            </a:r>
            <a:r>
              <a:rPr lang="en-US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6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екип</a:t>
            </a:r>
            <a:endParaRPr lang="en-US" sz="600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1295400" lvl="1" indent="-647700" algn="l">
              <a:lnSpc>
                <a:spcPts val="8400"/>
              </a:lnSpc>
              <a:buFont typeface="Arial"/>
              <a:buChar char="•"/>
            </a:pPr>
            <a:r>
              <a:rPr lang="en-US" sz="6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вашия</a:t>
            </a:r>
            <a:r>
              <a:rPr lang="en-US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6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ментор</a:t>
            </a:r>
            <a:endParaRPr lang="en-US" sz="600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1295400" lvl="1" indent="-647700" algn="l">
              <a:lnSpc>
                <a:spcPts val="8400"/>
              </a:lnSpc>
              <a:buFont typeface="Arial"/>
              <a:buChar char="•"/>
            </a:pPr>
            <a:r>
              <a:rPr lang="en-US" sz="6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какво</a:t>
            </a:r>
            <a:r>
              <a:rPr lang="en-US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6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научихте</a:t>
            </a:r>
            <a:r>
              <a:rPr lang="en-US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6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от</a:t>
            </a:r>
            <a:r>
              <a:rPr lang="en-US" sz="6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6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хакатона</a:t>
            </a:r>
            <a:endParaRPr lang="en-US" sz="600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341957" y="986030"/>
            <a:ext cx="13634558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b="1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Вашето</a:t>
            </a:r>
            <a:r>
              <a:rPr lang="en-US" sz="9000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9000" b="1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преживяване</a:t>
            </a:r>
            <a:endParaRPr lang="en-US" sz="9000" b="1" dirty="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3CD376-7FCE-3391-82DB-9BC60A490DD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456" r="59474"/>
          <a:stretch/>
        </p:blipFill>
        <p:spPr>
          <a:xfrm>
            <a:off x="0" y="5600700"/>
            <a:ext cx="5867400" cy="46863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263</Words>
  <Application>Microsoft Office PowerPoint</Application>
  <PresentationFormat>Custom</PresentationFormat>
  <Paragraphs>53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Canva Sans Bold</vt:lpstr>
      <vt:lpstr>Canva Sans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HT11</dc:title>
  <cp:lastModifiedBy>Александър Д. Димитров</cp:lastModifiedBy>
  <cp:revision>55</cp:revision>
  <dcterms:created xsi:type="dcterms:W3CDTF">2006-08-16T00:00:00Z</dcterms:created>
  <dcterms:modified xsi:type="dcterms:W3CDTF">2025-03-21T23:23:33Z</dcterms:modified>
  <dc:identifier>DAGdruyBmFc</dc:identifier>
</cp:coreProperties>
</file>

<file path=docProps/thumbnail.jpeg>
</file>